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Anaheim" panose="02000503000000000000" pitchFamily="2" charset="77"/>
      <p:regular r:id="rId19"/>
    </p:embeddedFont>
    <p:embeddedFont>
      <p:font typeface="Roboto" panose="02000000000000000000" pitchFamily="2" charset="0"/>
      <p:regular r:id="rId20"/>
      <p:bold r:id="rId21"/>
      <p:italic r:id="rId22"/>
      <p:boldItalic r:id="rId23"/>
    </p:embeddedFont>
    <p:embeddedFont>
      <p:font typeface="Roboto Slab" pitchFamily="2" charset="0"/>
      <p:regular r:id="rId24"/>
      <p:bold r:id="rId25"/>
    </p:embeddedFont>
    <p:embeddedFont>
      <p:font typeface="Source Sans Pro" panose="020B050303040302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3"/>
    <p:restoredTop sz="94694"/>
  </p:normalViewPr>
  <p:slideViewPr>
    <p:cSldViewPr snapToGrid="0" snapToObjects="1">
      <p:cViewPr varScale="1">
        <p:scale>
          <a:sx n="161" d="100"/>
          <a:sy n="161" d="100"/>
        </p:scale>
        <p:origin x="78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jpg>
</file>

<file path=ppt/media/image12.png>
</file>

<file path=ppt/media/image13.png>
</file>

<file path=ppt/media/image14.jpg>
</file>

<file path=ppt/media/image15.png>
</file>

<file path=ppt/media/image16.jp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5f391192_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aba24b233_4_10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aba24b233_4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fda085fb6_582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fda085fb6_58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8190123579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8190123579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7aba24b233_4_1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7aba24b233_4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5f391192_07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35ed75ccf_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35ed75ccf_0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5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7aba24b233_4_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7aba24b233_4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7aba24b233_4_10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7aba24b233_4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8190123579_0_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8190123579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c2dc2db3d_1_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c2dc2db3d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8190123579_0_1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8190123579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noFill/>
        <a:effectLst/>
      </p:bgPr>
    </p:bg>
    <p:spTree>
      <p:nvGrpSpPr>
        <p:cNvPr id="1" name="Shape 9"/>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complete pattern">
  <p:cSld name="BLANK_1">
    <p:bg>
      <p:bgPr>
        <a:blipFill>
          <a:blip r:embed="rId2">
            <a:alphaModFix/>
          </a:blip>
          <a:stretch>
            <a:fillRect/>
          </a:stretch>
        </a:blipFill>
        <a:effectLst/>
      </p:bgPr>
    </p:bg>
    <p:spTree>
      <p:nvGrpSpPr>
        <p:cNvPr id="1" name="Shape 47"/>
        <p:cNvGrpSpPr/>
        <p:nvPr/>
      </p:nvGrpSpPr>
      <p:grpSpPr>
        <a:xfrm>
          <a:off x="0" y="0"/>
          <a:ext cx="0" cy="0"/>
          <a:chOff x="0" y="0"/>
          <a:chExt cx="0" cy="0"/>
        </a:xfrm>
      </p:grpSpPr>
      <p:sp>
        <p:nvSpPr>
          <p:cNvPr id="48" name="Google Shape;48;p11"/>
          <p:cNvSpPr/>
          <p:nvPr/>
        </p:nvSpPr>
        <p:spPr>
          <a:xfrm>
            <a:off x="-26550" y="-14850"/>
            <a:ext cx="9197100" cy="5173200"/>
          </a:xfrm>
          <a:prstGeom prst="rect">
            <a:avLst/>
          </a:prstGeom>
          <a:solidFill>
            <a:srgbClr val="CFD8DC">
              <a:alpha val="4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10"/>
        <p:cNvGrpSpPr/>
        <p:nvPr/>
      </p:nvGrpSpPr>
      <p:grpSpPr>
        <a:xfrm>
          <a:off x="0" y="0"/>
          <a:ext cx="0" cy="0"/>
          <a:chOff x="0" y="0"/>
          <a:chExt cx="0" cy="0"/>
        </a:xfrm>
      </p:grpSpPr>
      <p:sp>
        <p:nvSpPr>
          <p:cNvPr id="11" name="Google Shape;11;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12" name="Google Shape;12;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3"/>
        <p:cNvGrpSpPr/>
        <p:nvPr/>
      </p:nvGrpSpPr>
      <p:grpSpPr>
        <a:xfrm>
          <a:off x="0" y="0"/>
          <a:ext cx="0" cy="0"/>
          <a:chOff x="0" y="0"/>
          <a:chExt cx="0" cy="0"/>
        </a:xfrm>
      </p:grpSpPr>
      <p:pic>
        <p:nvPicPr>
          <p:cNvPr id="14" name="Google Shape;14;p4"/>
          <p:cNvPicPr preferRelativeResize="0"/>
          <p:nvPr/>
        </p:nvPicPr>
        <p:blipFill rotWithShape="1">
          <a:blip r:embed="rId2">
            <a:alphaModFix/>
          </a:blip>
          <a:srcRect l="19" r="19"/>
          <a:stretch/>
        </p:blipFill>
        <p:spPr>
          <a:xfrm rot="10800000" flipH="1">
            <a:off x="5952" y="0"/>
            <a:ext cx="9140602" cy="5143500"/>
          </a:xfrm>
          <a:prstGeom prst="rect">
            <a:avLst/>
          </a:prstGeom>
          <a:noFill/>
          <a:ln>
            <a:noFill/>
          </a:ln>
        </p:spPr>
      </p:pic>
      <p:sp>
        <p:nvSpPr>
          <p:cNvPr id="15" name="Google Shape;15;p4"/>
          <p:cNvSpPr txBox="1">
            <a:spLocks noGrp="1"/>
          </p:cNvSpPr>
          <p:nvPr>
            <p:ph type="body" idx="1"/>
          </p:nvPr>
        </p:nvSpPr>
        <p:spPr>
          <a:xfrm>
            <a:off x="1215300" y="1723650"/>
            <a:ext cx="6713400" cy="819900"/>
          </a:xfrm>
          <a:prstGeom prst="rect">
            <a:avLst/>
          </a:prstGeom>
        </p:spPr>
        <p:txBody>
          <a:bodyPr spcFirstLastPara="1" wrap="square" lIns="91425" tIns="91425" rIns="91425" bIns="91425" anchor="t" anchorCtr="0">
            <a:noAutofit/>
          </a:bodyPr>
          <a:lstStyle>
            <a:lvl1pPr marL="457200" lvl="0" indent="-457200" algn="ctr" rtl="0">
              <a:spcBef>
                <a:spcPts val="600"/>
              </a:spcBef>
              <a:spcAft>
                <a:spcPts val="0"/>
              </a:spcAft>
              <a:buClr>
                <a:schemeClr val="dk1"/>
              </a:buClr>
              <a:buSzPts val="3600"/>
              <a:buChar char="◎"/>
              <a:defRPr sz="3600" i="1"/>
            </a:lvl1pPr>
            <a:lvl2pPr marL="914400" lvl="1" indent="-457200" algn="ctr" rtl="0">
              <a:spcBef>
                <a:spcPts val="0"/>
              </a:spcBef>
              <a:spcAft>
                <a:spcPts val="0"/>
              </a:spcAft>
              <a:buClr>
                <a:schemeClr val="dk1"/>
              </a:buClr>
              <a:buSzPts val="3600"/>
              <a:buChar char="○"/>
              <a:defRPr sz="3600" i="1"/>
            </a:lvl2pPr>
            <a:lvl3pPr marL="1371600" lvl="2" indent="-457200" algn="ctr" rtl="0">
              <a:spcBef>
                <a:spcPts val="0"/>
              </a:spcBef>
              <a:spcAft>
                <a:spcPts val="0"/>
              </a:spcAft>
              <a:buClr>
                <a:schemeClr val="dk1"/>
              </a:buClr>
              <a:buSzPts val="3600"/>
              <a:buChar char="◉"/>
              <a:defRPr sz="3600" i="1"/>
            </a:lvl3pPr>
            <a:lvl4pPr marL="1828800" lvl="3" indent="-457200" algn="ctr" rtl="0">
              <a:spcBef>
                <a:spcPts val="0"/>
              </a:spcBef>
              <a:spcAft>
                <a:spcPts val="0"/>
              </a:spcAft>
              <a:buSzPts val="3600"/>
              <a:buChar char="●"/>
              <a:defRPr sz="3600" i="1"/>
            </a:lvl4pPr>
            <a:lvl5pPr marL="2286000" lvl="4" indent="-457200" algn="ctr" rtl="0">
              <a:spcBef>
                <a:spcPts val="0"/>
              </a:spcBef>
              <a:spcAft>
                <a:spcPts val="0"/>
              </a:spcAft>
              <a:buSzPts val="3600"/>
              <a:buChar char="○"/>
              <a:defRPr sz="3600" i="1"/>
            </a:lvl5pPr>
            <a:lvl6pPr marL="2743200" lvl="5" indent="-457200" algn="ctr" rtl="0">
              <a:spcBef>
                <a:spcPts val="0"/>
              </a:spcBef>
              <a:spcAft>
                <a:spcPts val="0"/>
              </a:spcAft>
              <a:buSzPts val="3600"/>
              <a:buChar char="■"/>
              <a:defRPr sz="3600" i="1"/>
            </a:lvl6pPr>
            <a:lvl7pPr marL="3200400" lvl="6" indent="-457200" algn="ctr" rtl="0">
              <a:spcBef>
                <a:spcPts val="0"/>
              </a:spcBef>
              <a:spcAft>
                <a:spcPts val="0"/>
              </a:spcAft>
              <a:buSzPts val="3600"/>
              <a:buChar char="●"/>
              <a:defRPr sz="3600" i="1"/>
            </a:lvl7pPr>
            <a:lvl8pPr marL="3657600" lvl="7" indent="-457200" algn="ctr" rtl="0">
              <a:spcBef>
                <a:spcPts val="0"/>
              </a:spcBef>
              <a:spcAft>
                <a:spcPts val="0"/>
              </a:spcAft>
              <a:buSzPts val="3600"/>
              <a:buChar char="○"/>
              <a:defRPr sz="3600" i="1"/>
            </a:lvl8pPr>
            <a:lvl9pPr marL="4114800" lvl="8" indent="-457200" algn="ctr" rtl="0">
              <a:spcBef>
                <a:spcPts val="0"/>
              </a:spcBef>
              <a:spcAft>
                <a:spcPts val="0"/>
              </a:spcAft>
              <a:buSzPts val="3600"/>
              <a:buChar char="■"/>
              <a:defRPr sz="3600" i="1"/>
            </a:lvl9pPr>
          </a:lstStyle>
          <a:p>
            <a:endParaRPr/>
          </a:p>
        </p:txBody>
      </p:sp>
      <p:grpSp>
        <p:nvGrpSpPr>
          <p:cNvPr id="16" name="Google Shape;16;p4"/>
          <p:cNvGrpSpPr/>
          <p:nvPr/>
        </p:nvGrpSpPr>
        <p:grpSpPr>
          <a:xfrm>
            <a:off x="3839646" y="782918"/>
            <a:ext cx="1464573" cy="842707"/>
            <a:chOff x="3593400" y="1729675"/>
            <a:chExt cx="1957200" cy="1123610"/>
          </a:xfrm>
        </p:grpSpPr>
        <p:sp>
          <p:nvSpPr>
            <p:cNvPr id="17" name="Google Shape;17;p4"/>
            <p:cNvSpPr txBox="1"/>
            <p:nvPr/>
          </p:nvSpPr>
          <p:spPr>
            <a:xfrm>
              <a:off x="3593400" y="1729675"/>
              <a:ext cx="1957200" cy="8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accent1"/>
                  </a:solidFill>
                  <a:latin typeface="Source Sans Pro"/>
                  <a:ea typeface="Source Sans Pro"/>
                  <a:cs typeface="Source Sans Pro"/>
                  <a:sym typeface="Source Sans Pro"/>
                </a:rPr>
                <a:t>“</a:t>
              </a:r>
              <a:endParaRPr sz="6000" b="1">
                <a:solidFill>
                  <a:schemeClr val="accent1"/>
                </a:solidFill>
                <a:latin typeface="Source Sans Pro"/>
                <a:ea typeface="Source Sans Pro"/>
                <a:cs typeface="Source Sans Pro"/>
                <a:sym typeface="Source Sans Pro"/>
              </a:endParaRPr>
            </a:p>
          </p:txBody>
        </p:sp>
        <p:sp>
          <p:nvSpPr>
            <p:cNvPr id="18" name="Google Shape;18;p4"/>
            <p:cNvSpPr/>
            <p:nvPr/>
          </p:nvSpPr>
          <p:spPr>
            <a:xfrm>
              <a:off x="4025400" y="1760085"/>
              <a:ext cx="1093200" cy="10932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a:off x="4190700" y="1925385"/>
              <a:ext cx="762600" cy="7626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 name="Google Shape;20;p4"/>
          <p:cNvCxnSpPr>
            <a:endCxn id="18" idx="1"/>
          </p:cNvCxnSpPr>
          <p:nvPr/>
        </p:nvCxnSpPr>
        <p:spPr>
          <a:xfrm>
            <a:off x="3750511" y="390297"/>
            <a:ext cx="532200" cy="535500"/>
          </a:xfrm>
          <a:prstGeom prst="straightConnector1">
            <a:avLst/>
          </a:prstGeom>
          <a:noFill/>
          <a:ln w="9525" cap="flat" cmpd="sng">
            <a:solidFill>
              <a:srgbClr val="CFD8DC"/>
            </a:solidFill>
            <a:prstDash val="solid"/>
            <a:round/>
            <a:headEnd type="none" w="med" len="med"/>
            <a:tailEnd type="none" w="med" len="med"/>
          </a:ln>
        </p:spPr>
      </p:cxnSp>
      <p:cxnSp>
        <p:nvCxnSpPr>
          <p:cNvPr id="21" name="Google Shape;21;p4"/>
          <p:cNvCxnSpPr/>
          <p:nvPr/>
        </p:nvCxnSpPr>
        <p:spPr>
          <a:xfrm rot="10800000">
            <a:off x="4362902" y="436125"/>
            <a:ext cx="209100" cy="369600"/>
          </a:xfrm>
          <a:prstGeom prst="straightConnector1">
            <a:avLst/>
          </a:prstGeom>
          <a:noFill/>
          <a:ln w="9525" cap="flat" cmpd="sng">
            <a:solidFill>
              <a:srgbClr val="CFD8DC"/>
            </a:solidFill>
            <a:prstDash val="solid"/>
            <a:round/>
            <a:headEnd type="none" w="med" len="med"/>
            <a:tailEnd type="none" w="med" len="med"/>
          </a:ln>
        </p:spPr>
      </p:cxnSp>
      <p:cxnSp>
        <p:nvCxnSpPr>
          <p:cNvPr id="22" name="Google Shape;22;p4"/>
          <p:cNvCxnSpPr/>
          <p:nvPr/>
        </p:nvCxnSpPr>
        <p:spPr>
          <a:xfrm rot="10800000" flipH="1">
            <a:off x="4704510" y="351930"/>
            <a:ext cx="347100" cy="474600"/>
          </a:xfrm>
          <a:prstGeom prst="straightConnector1">
            <a:avLst/>
          </a:prstGeom>
          <a:noFill/>
          <a:ln w="9525" cap="flat" cmpd="sng">
            <a:solidFill>
              <a:srgbClr val="CFD8DC"/>
            </a:solidFill>
            <a:prstDash val="solid"/>
            <a:round/>
            <a:headEnd type="none" w="med" len="med"/>
            <a:tailEnd type="none" w="med" len="med"/>
          </a:ln>
        </p:spPr>
      </p:cxnSp>
      <p:sp>
        <p:nvSpPr>
          <p:cNvPr id="23" name="Google Shape;23;p4"/>
          <p:cNvSpPr txBox="1">
            <a:spLocks noGrp="1"/>
          </p:cNvSpPr>
          <p:nvPr>
            <p:ph type="sldNum" idx="12"/>
          </p:nvPr>
        </p:nvSpPr>
        <p:spPr>
          <a:xfrm>
            <a:off x="-87" y="4749844"/>
            <a:ext cx="9144000" cy="393600"/>
          </a:xfrm>
          <a:prstGeom prst="rect">
            <a:avLst/>
          </a:prstGeom>
        </p:spPr>
        <p:txBody>
          <a:bodyPr spcFirstLastPara="1" wrap="square" lIns="91425" tIns="91425" rIns="91425" bIns="91425" anchor="t"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26" name="Google Shape;26;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SzPts val="2400"/>
              <a:buChar char="◎"/>
              <a:defRPr sz="2400"/>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sz="2400"/>
            </a:lvl4pPr>
            <a:lvl5pPr marL="2286000" lvl="4" indent="-381000" rtl="0">
              <a:spcBef>
                <a:spcPts val="0"/>
              </a:spcBef>
              <a:spcAft>
                <a:spcPts val="0"/>
              </a:spcAft>
              <a:buSzPts val="2400"/>
              <a:buChar char="○"/>
              <a:defRPr sz="2400"/>
            </a:lvl5pPr>
            <a:lvl6pPr marL="2743200" lvl="5" indent="-381000" rtl="0">
              <a:spcBef>
                <a:spcPts val="0"/>
              </a:spcBef>
              <a:spcAft>
                <a:spcPts val="0"/>
              </a:spcAft>
              <a:buSzPts val="2400"/>
              <a:buChar char="■"/>
              <a:defRPr sz="2400"/>
            </a:lvl6pPr>
            <a:lvl7pPr marL="3200400" lvl="6" indent="-381000" rtl="0">
              <a:spcBef>
                <a:spcPts val="0"/>
              </a:spcBef>
              <a:spcAft>
                <a:spcPts val="0"/>
              </a:spcAft>
              <a:buSzPts val="2400"/>
              <a:buChar char="●"/>
              <a:defRPr sz="2400"/>
            </a:lvl7pPr>
            <a:lvl8pPr marL="3657600" lvl="7" indent="-381000" rtl="0">
              <a:spcBef>
                <a:spcPts val="0"/>
              </a:spcBef>
              <a:spcAft>
                <a:spcPts val="0"/>
              </a:spcAft>
              <a:buSzPts val="2400"/>
              <a:buChar char="○"/>
              <a:defRPr sz="2400"/>
            </a:lvl8pPr>
            <a:lvl9pPr marL="4114800" lvl="8" indent="-381000" rtl="0">
              <a:spcBef>
                <a:spcPts val="0"/>
              </a:spcBef>
              <a:spcAft>
                <a:spcPts val="0"/>
              </a:spcAft>
              <a:buSzPts val="2400"/>
              <a:buChar char="■"/>
              <a:defRPr sz="2400"/>
            </a:lvl9pPr>
          </a:lstStyle>
          <a:p>
            <a:endParaRPr/>
          </a:p>
        </p:txBody>
      </p:sp>
      <p:sp>
        <p:nvSpPr>
          <p:cNvPr id="27" name="Google Shape;27;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30" name="Google Shape;30;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1" name="Google Shape;31;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2" name="Google Shape;32;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35" name="Google Shape;35;p7"/>
          <p:cNvSpPr txBox="1">
            <a:spLocks noGrp="1"/>
          </p:cNvSpPr>
          <p:nvPr>
            <p:ph type="body" idx="1"/>
          </p:nvPr>
        </p:nvSpPr>
        <p:spPr>
          <a:xfrm>
            <a:off x="786150"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6" name="Google Shape;36;p7"/>
          <p:cNvSpPr txBox="1">
            <a:spLocks noGrp="1"/>
          </p:cNvSpPr>
          <p:nvPr>
            <p:ph type="body" idx="2"/>
          </p:nvPr>
        </p:nvSpPr>
        <p:spPr>
          <a:xfrm>
            <a:off x="3329992"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7" name="Google Shape;37;p7"/>
          <p:cNvSpPr txBox="1">
            <a:spLocks noGrp="1"/>
          </p:cNvSpPr>
          <p:nvPr>
            <p:ph type="body" idx="3"/>
          </p:nvPr>
        </p:nvSpPr>
        <p:spPr>
          <a:xfrm>
            <a:off x="5873834"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8" name="Google Shape;38;p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41" name="Google Shape;41;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body" idx="1"/>
          </p:nvPr>
        </p:nvSpPr>
        <p:spPr>
          <a:xfrm>
            <a:off x="457200" y="4055343"/>
            <a:ext cx="8229600" cy="368700"/>
          </a:xfrm>
          <a:prstGeom prst="rect">
            <a:avLst/>
          </a:prstGeom>
        </p:spPr>
        <p:txBody>
          <a:bodyPr spcFirstLastPara="1" wrap="square" lIns="91425" tIns="91425" rIns="91425" bIns="91425" anchor="t" anchorCtr="0">
            <a:noAutofit/>
          </a:bodyPr>
          <a:lstStyle>
            <a:lvl1pPr marL="457200" lvl="0" indent="-228600" algn="ctr" rtl="0">
              <a:spcBef>
                <a:spcPts val="360"/>
              </a:spcBef>
              <a:spcAft>
                <a:spcPts val="0"/>
              </a:spcAft>
              <a:buSzPts val="1800"/>
              <a:buNone/>
              <a:defRPr sz="1800"/>
            </a:lvl1pPr>
          </a:lstStyle>
          <a:p>
            <a:endParaRPr/>
          </a:p>
        </p:txBody>
      </p:sp>
      <p:sp>
        <p:nvSpPr>
          <p:cNvPr id="44" name="Google Shape;44;p9"/>
          <p:cNvSpPr txBox="1">
            <a:spLocks noGrp="1"/>
          </p:cNvSpPr>
          <p:nvPr>
            <p:ph type="sldNum" idx="12"/>
          </p:nvPr>
        </p:nvSpPr>
        <p:spPr>
          <a:xfrm>
            <a:off x="-92" y="4749844"/>
            <a:ext cx="9144000" cy="393600"/>
          </a:xfrm>
          <a:prstGeom prst="rect">
            <a:avLst/>
          </a:prstGeom>
        </p:spPr>
        <p:txBody>
          <a:bodyPr spcFirstLastPara="1" wrap="square" lIns="91425" tIns="91425" rIns="91425" bIns="91425" anchor="t"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rt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rt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rt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rt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rt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rt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rt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rt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rtl="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rtl="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rtl="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rtl="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rtl="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rtl="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rtl="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rtl="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rtl="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b="1">
                <a:solidFill>
                  <a:schemeClr val="accent1"/>
                </a:solidFill>
                <a:latin typeface="Source Sans Pro"/>
                <a:ea typeface="Source Sans Pro"/>
                <a:cs typeface="Source Sans Pro"/>
                <a:sym typeface="Source Sans Pro"/>
              </a:defRPr>
            </a:lvl1pPr>
            <a:lvl2pPr lvl="1" algn="r" rtl="0">
              <a:buNone/>
              <a:defRPr sz="1300" b="1">
                <a:solidFill>
                  <a:schemeClr val="accent1"/>
                </a:solidFill>
                <a:latin typeface="Source Sans Pro"/>
                <a:ea typeface="Source Sans Pro"/>
                <a:cs typeface="Source Sans Pro"/>
                <a:sym typeface="Source Sans Pro"/>
              </a:defRPr>
            </a:lvl2pPr>
            <a:lvl3pPr lvl="2" algn="r" rtl="0">
              <a:buNone/>
              <a:defRPr sz="1300" b="1">
                <a:solidFill>
                  <a:schemeClr val="accent1"/>
                </a:solidFill>
                <a:latin typeface="Source Sans Pro"/>
                <a:ea typeface="Source Sans Pro"/>
                <a:cs typeface="Source Sans Pro"/>
                <a:sym typeface="Source Sans Pro"/>
              </a:defRPr>
            </a:lvl3pPr>
            <a:lvl4pPr lvl="3" algn="r" rtl="0">
              <a:buNone/>
              <a:defRPr sz="1300" b="1">
                <a:solidFill>
                  <a:schemeClr val="accent1"/>
                </a:solidFill>
                <a:latin typeface="Source Sans Pro"/>
                <a:ea typeface="Source Sans Pro"/>
                <a:cs typeface="Source Sans Pro"/>
                <a:sym typeface="Source Sans Pro"/>
              </a:defRPr>
            </a:lvl4pPr>
            <a:lvl5pPr lvl="4" algn="r" rtl="0">
              <a:buNone/>
              <a:defRPr sz="1300" b="1">
                <a:solidFill>
                  <a:schemeClr val="accent1"/>
                </a:solidFill>
                <a:latin typeface="Source Sans Pro"/>
                <a:ea typeface="Source Sans Pro"/>
                <a:cs typeface="Source Sans Pro"/>
                <a:sym typeface="Source Sans Pro"/>
              </a:defRPr>
            </a:lvl5pPr>
            <a:lvl6pPr lvl="5" algn="r" rtl="0">
              <a:buNone/>
              <a:defRPr sz="1300" b="1">
                <a:solidFill>
                  <a:schemeClr val="accent1"/>
                </a:solidFill>
                <a:latin typeface="Source Sans Pro"/>
                <a:ea typeface="Source Sans Pro"/>
                <a:cs typeface="Source Sans Pro"/>
                <a:sym typeface="Source Sans Pro"/>
              </a:defRPr>
            </a:lvl6pPr>
            <a:lvl7pPr lvl="6" algn="r" rtl="0">
              <a:buNone/>
              <a:defRPr sz="1300" b="1">
                <a:solidFill>
                  <a:schemeClr val="accent1"/>
                </a:solidFill>
                <a:latin typeface="Source Sans Pro"/>
                <a:ea typeface="Source Sans Pro"/>
                <a:cs typeface="Source Sans Pro"/>
                <a:sym typeface="Source Sans Pro"/>
              </a:defRPr>
            </a:lvl7pPr>
            <a:lvl8pPr lvl="7" algn="r" rtl="0">
              <a:buNone/>
              <a:defRPr sz="1300" b="1">
                <a:solidFill>
                  <a:schemeClr val="accent1"/>
                </a:solidFill>
                <a:latin typeface="Source Sans Pro"/>
                <a:ea typeface="Source Sans Pro"/>
                <a:cs typeface="Source Sans Pro"/>
                <a:sym typeface="Source Sans Pro"/>
              </a:defRPr>
            </a:lvl8pPr>
            <a:lvl9pPr lvl="8" algn="r" rtl="0">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hyperlink" Target="https://youtu.be/jsxPeRWvAOA" TargetMode="Externa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2"/>
          <p:cNvSpPr txBox="1"/>
          <p:nvPr/>
        </p:nvSpPr>
        <p:spPr>
          <a:xfrm>
            <a:off x="427075" y="508250"/>
            <a:ext cx="8222100" cy="65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accent1"/>
                </a:solidFill>
                <a:latin typeface="Roboto"/>
                <a:ea typeface="Roboto"/>
                <a:cs typeface="Roboto"/>
                <a:sym typeface="Roboto"/>
              </a:rPr>
              <a:t>Adaptive Cruise Control Using LIDAR</a:t>
            </a:r>
            <a:endParaRPr sz="3000">
              <a:solidFill>
                <a:schemeClr val="accent1"/>
              </a:solidFill>
              <a:latin typeface="Roboto"/>
              <a:ea typeface="Roboto"/>
              <a:cs typeface="Roboto"/>
              <a:sym typeface="Roboto"/>
            </a:endParaRPr>
          </a:p>
        </p:txBody>
      </p:sp>
      <p:sp>
        <p:nvSpPr>
          <p:cNvPr id="55" name="Google Shape;55;p12"/>
          <p:cNvSpPr txBox="1"/>
          <p:nvPr/>
        </p:nvSpPr>
        <p:spPr>
          <a:xfrm>
            <a:off x="427075" y="1606913"/>
            <a:ext cx="8222100" cy="247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latin typeface="Roboto"/>
                <a:ea typeface="Roboto"/>
                <a:cs typeface="Roboto"/>
                <a:sym typeface="Roboto"/>
              </a:rPr>
              <a:t>Priyank Kalgaonkar</a:t>
            </a:r>
            <a:endParaRPr sz="1600" dirty="0">
              <a:latin typeface="Roboto"/>
              <a:ea typeface="Roboto"/>
              <a:cs typeface="Roboto"/>
              <a:sym typeface="Roboto"/>
            </a:endParaRPr>
          </a:p>
          <a:p>
            <a:pPr marL="0" lvl="0" indent="0" algn="ctr" rtl="0">
              <a:spcBef>
                <a:spcPts val="0"/>
              </a:spcBef>
              <a:spcAft>
                <a:spcPts val="0"/>
              </a:spcAft>
              <a:buNone/>
            </a:pPr>
            <a:r>
              <a:rPr lang="en" sz="1600" dirty="0" err="1">
                <a:latin typeface="Roboto"/>
                <a:ea typeface="Roboto"/>
                <a:cs typeface="Roboto"/>
                <a:sym typeface="Roboto"/>
              </a:rPr>
              <a:t>Kavyashree</a:t>
            </a:r>
            <a:r>
              <a:rPr lang="en" sz="1600" dirty="0">
                <a:latin typeface="Roboto"/>
                <a:ea typeface="Roboto"/>
                <a:cs typeface="Roboto"/>
                <a:sym typeface="Roboto"/>
              </a:rPr>
              <a:t> Prasad S P</a:t>
            </a:r>
            <a:endParaRPr sz="1600" dirty="0">
              <a:latin typeface="Roboto"/>
              <a:ea typeface="Roboto"/>
              <a:cs typeface="Roboto"/>
              <a:sym typeface="Roboto"/>
            </a:endParaRPr>
          </a:p>
          <a:p>
            <a:pPr marL="0" lvl="0" indent="0" algn="ctr" rtl="0">
              <a:spcBef>
                <a:spcPts val="0"/>
              </a:spcBef>
              <a:spcAft>
                <a:spcPts val="0"/>
              </a:spcAft>
              <a:buNone/>
            </a:pPr>
            <a:r>
              <a:rPr lang="en" sz="1600" dirty="0">
                <a:latin typeface="Roboto"/>
                <a:ea typeface="Roboto"/>
                <a:cs typeface="Roboto"/>
                <a:sym typeface="Roboto"/>
              </a:rPr>
              <a:t>Arjun </a:t>
            </a:r>
            <a:r>
              <a:rPr lang="en" sz="1600" dirty="0" err="1">
                <a:latin typeface="Roboto"/>
                <a:ea typeface="Roboto"/>
                <a:cs typeface="Roboto"/>
                <a:sym typeface="Roboto"/>
              </a:rPr>
              <a:t>Narukanchira</a:t>
            </a:r>
            <a:r>
              <a:rPr lang="en" sz="1600" dirty="0">
                <a:latin typeface="Roboto"/>
                <a:ea typeface="Roboto"/>
                <a:cs typeface="Roboto"/>
                <a:sym typeface="Roboto"/>
              </a:rPr>
              <a:t> </a:t>
            </a:r>
            <a:r>
              <a:rPr lang="en" sz="1600" dirty="0" err="1">
                <a:latin typeface="Roboto"/>
                <a:ea typeface="Roboto"/>
                <a:cs typeface="Roboto"/>
                <a:sym typeface="Roboto"/>
              </a:rPr>
              <a:t>Anilkumar</a:t>
            </a:r>
            <a:endParaRPr sz="1600" dirty="0">
              <a:latin typeface="Roboto"/>
              <a:ea typeface="Roboto"/>
              <a:cs typeface="Roboto"/>
              <a:sym typeface="Roboto"/>
            </a:endParaRPr>
          </a:p>
          <a:p>
            <a:pPr marL="0" lvl="0" indent="0" algn="l" rtl="0">
              <a:spcBef>
                <a:spcPts val="0"/>
              </a:spcBef>
              <a:spcAft>
                <a:spcPts val="0"/>
              </a:spcAft>
              <a:buNone/>
            </a:pPr>
            <a:endParaRPr sz="1600" dirty="0">
              <a:latin typeface="Roboto"/>
              <a:ea typeface="Roboto"/>
              <a:cs typeface="Roboto"/>
              <a:sym typeface="Roboto"/>
            </a:endParaRPr>
          </a:p>
          <a:p>
            <a:pPr marL="0" lvl="0" indent="0" algn="l" rtl="0">
              <a:spcBef>
                <a:spcPts val="0"/>
              </a:spcBef>
              <a:spcAft>
                <a:spcPts val="0"/>
              </a:spcAft>
              <a:buNone/>
            </a:pPr>
            <a:endParaRPr sz="1200" dirty="0">
              <a:latin typeface="Roboto"/>
              <a:ea typeface="Roboto"/>
              <a:cs typeface="Roboto"/>
              <a:sym typeface="Roboto"/>
            </a:endParaRPr>
          </a:p>
          <a:p>
            <a:pPr marL="0" lvl="0" indent="0" algn="ctr" rtl="0">
              <a:spcBef>
                <a:spcPts val="0"/>
              </a:spcBef>
              <a:spcAft>
                <a:spcPts val="0"/>
              </a:spcAft>
              <a:buNone/>
            </a:pPr>
            <a:r>
              <a:rPr lang="en" sz="1600" dirty="0">
                <a:latin typeface="Roboto"/>
                <a:ea typeface="Roboto"/>
                <a:cs typeface="Roboto"/>
                <a:sym typeface="Roboto"/>
              </a:rPr>
              <a:t>Department of Electrical and Computer Engineering at IUPUI</a:t>
            </a:r>
            <a:endParaRPr sz="1600" dirty="0">
              <a:latin typeface="Roboto"/>
              <a:ea typeface="Roboto"/>
              <a:cs typeface="Roboto"/>
              <a:sym typeface="Roboto"/>
            </a:endParaRPr>
          </a:p>
          <a:p>
            <a:pPr marL="0" lvl="0" indent="0" algn="ctr" rtl="0">
              <a:spcBef>
                <a:spcPts val="0"/>
              </a:spcBef>
              <a:spcAft>
                <a:spcPts val="0"/>
              </a:spcAft>
              <a:buNone/>
            </a:pPr>
            <a:endParaRPr sz="1200" dirty="0">
              <a:latin typeface="Roboto"/>
              <a:ea typeface="Roboto"/>
              <a:cs typeface="Roboto"/>
              <a:sym typeface="Roboto"/>
            </a:endParaRPr>
          </a:p>
          <a:p>
            <a:pPr marL="0" lvl="0" indent="0" algn="ctr" rtl="0">
              <a:spcBef>
                <a:spcPts val="0"/>
              </a:spcBef>
              <a:spcAft>
                <a:spcPts val="0"/>
              </a:spcAft>
              <a:buNone/>
            </a:pPr>
            <a:endParaRPr sz="1600" dirty="0">
              <a:latin typeface="Roboto"/>
              <a:ea typeface="Roboto"/>
              <a:cs typeface="Roboto"/>
              <a:sym typeface="Roboto"/>
            </a:endParaRPr>
          </a:p>
          <a:p>
            <a:pPr marL="0" lvl="0" indent="0" algn="ctr" rtl="0">
              <a:spcBef>
                <a:spcPts val="0"/>
              </a:spcBef>
              <a:spcAft>
                <a:spcPts val="0"/>
              </a:spcAft>
              <a:buNone/>
            </a:pPr>
            <a:r>
              <a:rPr lang="en" sz="1600" dirty="0">
                <a:latin typeface="Roboto"/>
                <a:ea typeface="Roboto"/>
                <a:cs typeface="Roboto"/>
                <a:sym typeface="Roboto"/>
              </a:rPr>
              <a:t>ECE 595 Project #1 Presentation - Group 3</a:t>
            </a:r>
            <a:endParaRPr sz="1600" dirty="0">
              <a:latin typeface="Roboto"/>
              <a:ea typeface="Roboto"/>
              <a:cs typeface="Roboto"/>
              <a:sym typeface="Roboto"/>
            </a:endParaRPr>
          </a:p>
          <a:p>
            <a:pPr marL="0" lvl="0" indent="0" algn="ctr" rtl="0">
              <a:spcBef>
                <a:spcPts val="0"/>
              </a:spcBef>
              <a:spcAft>
                <a:spcPts val="0"/>
              </a:spcAft>
              <a:buNone/>
            </a:pPr>
            <a:r>
              <a:rPr lang="en" sz="1600" dirty="0">
                <a:latin typeface="Roboto"/>
                <a:ea typeface="Roboto"/>
                <a:cs typeface="Roboto"/>
                <a:sym typeface="Roboto"/>
              </a:rPr>
              <a:t>March 23, 2020</a:t>
            </a:r>
            <a:endParaRPr sz="1600" dirty="0">
              <a:latin typeface="Roboto"/>
              <a:ea typeface="Roboto"/>
              <a:cs typeface="Roboto"/>
              <a:sym typeface="Roboto"/>
            </a:endParaRPr>
          </a:p>
        </p:txBody>
      </p:sp>
      <p:pic>
        <p:nvPicPr>
          <p:cNvPr id="56" name="Google Shape;56;p12"/>
          <p:cNvPicPr preferRelativeResize="0"/>
          <p:nvPr/>
        </p:nvPicPr>
        <p:blipFill>
          <a:blip r:embed="rId3">
            <a:alphaModFix/>
          </a:blip>
          <a:stretch>
            <a:fillRect/>
          </a:stretch>
        </p:blipFill>
        <p:spPr>
          <a:xfrm>
            <a:off x="7673750" y="4523575"/>
            <a:ext cx="1393975" cy="559150"/>
          </a:xfrm>
          <a:prstGeom prst="rect">
            <a:avLst/>
          </a:prstGeom>
          <a:noFill/>
          <a:ln>
            <a:noFill/>
          </a:ln>
        </p:spPr>
      </p:pic>
      <p:pic>
        <p:nvPicPr>
          <p:cNvPr id="57" name="Google Shape;57;p12"/>
          <p:cNvPicPr preferRelativeResize="0"/>
          <p:nvPr/>
        </p:nvPicPr>
        <p:blipFill>
          <a:blip r:embed="rId4">
            <a:alphaModFix/>
          </a:blip>
          <a:stretch>
            <a:fillRect/>
          </a:stretch>
        </p:blipFill>
        <p:spPr>
          <a:xfrm>
            <a:off x="8910426" y="36850"/>
            <a:ext cx="202900" cy="208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3.</a:t>
            </a:r>
            <a:endParaRPr sz="6000">
              <a:solidFill>
                <a:schemeClr val="accent4"/>
              </a:solidFill>
            </a:endParaRPr>
          </a:p>
          <a:p>
            <a:pPr marL="0" lvl="0" indent="0" algn="l" rtl="0">
              <a:spcBef>
                <a:spcPts val="0"/>
              </a:spcBef>
              <a:spcAft>
                <a:spcPts val="0"/>
              </a:spcAft>
              <a:buNone/>
            </a:pPr>
            <a:r>
              <a:rPr lang="en"/>
              <a:t>Results</a:t>
            </a:r>
            <a:endParaRPr/>
          </a:p>
        </p:txBody>
      </p:sp>
      <p:sp>
        <p:nvSpPr>
          <p:cNvPr id="136" name="Google Shape;136;p21"/>
          <p:cNvSpPr txBox="1">
            <a:spLocks noGrp="1"/>
          </p:cNvSpPr>
          <p:nvPr>
            <p:ph type="subTitle" idx="1"/>
          </p:nvPr>
        </p:nvSpPr>
        <p:spPr>
          <a:xfrm>
            <a:off x="1546025" y="2753975"/>
            <a:ext cx="69249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2"/>
                </a:solidFill>
              </a:rPr>
              <a:t>Adaptive Cruise Control Using LIDAR</a:t>
            </a:r>
            <a:endParaRPr sz="1800"/>
          </a:p>
        </p:txBody>
      </p:sp>
      <p:sp>
        <p:nvSpPr>
          <p:cNvPr id="137" name="Google Shape;137;p21"/>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138" name="Google Shape;138;p21"/>
          <p:cNvPicPr preferRelativeResize="0"/>
          <p:nvPr/>
        </p:nvPicPr>
        <p:blipFill>
          <a:blip r:embed="rId3">
            <a:alphaModFix/>
          </a:blip>
          <a:stretch>
            <a:fillRect/>
          </a:stretch>
        </p:blipFill>
        <p:spPr>
          <a:xfrm>
            <a:off x="8910426" y="36850"/>
            <a:ext cx="202900" cy="208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2"/>
          <p:cNvSpPr txBox="1">
            <a:spLocks noGrp="1"/>
          </p:cNvSpPr>
          <p:nvPr>
            <p:ph type="title"/>
          </p:nvPr>
        </p:nvSpPr>
        <p:spPr>
          <a:xfrm>
            <a:off x="103375" y="0"/>
            <a:ext cx="7571700" cy="6030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Our Working Prototype</a:t>
            </a:r>
            <a:endParaRPr/>
          </a:p>
        </p:txBody>
      </p:sp>
      <p:sp>
        <p:nvSpPr>
          <p:cNvPr id="144" name="Google Shape;144;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pic>
        <p:nvPicPr>
          <p:cNvPr id="145" name="Google Shape;145;p22"/>
          <p:cNvPicPr preferRelativeResize="0"/>
          <p:nvPr/>
        </p:nvPicPr>
        <p:blipFill>
          <a:blip r:embed="rId3">
            <a:alphaModFix/>
          </a:blip>
          <a:stretch>
            <a:fillRect/>
          </a:stretch>
        </p:blipFill>
        <p:spPr>
          <a:xfrm>
            <a:off x="8910426" y="36850"/>
            <a:ext cx="202900" cy="208675"/>
          </a:xfrm>
          <a:prstGeom prst="rect">
            <a:avLst/>
          </a:prstGeom>
          <a:noFill/>
          <a:ln>
            <a:noFill/>
          </a:ln>
        </p:spPr>
      </p:pic>
      <p:pic>
        <p:nvPicPr>
          <p:cNvPr id="146" name="Google Shape;146;p22"/>
          <p:cNvPicPr preferRelativeResize="0"/>
          <p:nvPr/>
        </p:nvPicPr>
        <p:blipFill>
          <a:blip r:embed="rId4">
            <a:alphaModFix/>
          </a:blip>
          <a:stretch>
            <a:fillRect/>
          </a:stretch>
        </p:blipFill>
        <p:spPr>
          <a:xfrm>
            <a:off x="2108638" y="593817"/>
            <a:ext cx="4926725" cy="3695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3"/>
          <p:cNvSpPr txBox="1">
            <a:spLocks noGrp="1"/>
          </p:cNvSpPr>
          <p:nvPr>
            <p:ph type="title"/>
          </p:nvPr>
        </p:nvSpPr>
        <p:spPr>
          <a:xfrm>
            <a:off x="103375" y="0"/>
            <a:ext cx="7571700" cy="6234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Video Demonstration</a:t>
            </a:r>
            <a:endParaRPr/>
          </a:p>
        </p:txBody>
      </p:sp>
      <p:sp>
        <p:nvSpPr>
          <p:cNvPr id="152" name="Google Shape;152;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153" name="Google Shape;153;p23"/>
          <p:cNvPicPr preferRelativeResize="0"/>
          <p:nvPr/>
        </p:nvPicPr>
        <p:blipFill>
          <a:blip r:embed="rId3">
            <a:alphaModFix/>
          </a:blip>
          <a:stretch>
            <a:fillRect/>
          </a:stretch>
        </p:blipFill>
        <p:spPr>
          <a:xfrm>
            <a:off x="8910426" y="36850"/>
            <a:ext cx="202900" cy="208675"/>
          </a:xfrm>
          <a:prstGeom prst="rect">
            <a:avLst/>
          </a:prstGeom>
          <a:noFill/>
          <a:ln>
            <a:noFill/>
          </a:ln>
        </p:spPr>
      </p:pic>
      <p:pic>
        <p:nvPicPr>
          <p:cNvPr id="3" name="Picture 2" descr="A car driving down a busy highway&#10;&#10;Description automatically generated">
            <a:extLst>
              <a:ext uri="{FF2B5EF4-FFF2-40B4-BE49-F238E27FC236}">
                <a16:creationId xmlns:a16="http://schemas.microsoft.com/office/drawing/2014/main" id="{C9D5CC5B-A0E1-1B44-BAEA-3962E98BD97D}"/>
              </a:ext>
            </a:extLst>
          </p:cNvPr>
          <p:cNvPicPr>
            <a:picLocks noChangeAspect="1"/>
          </p:cNvPicPr>
          <p:nvPr/>
        </p:nvPicPr>
        <p:blipFill>
          <a:blip r:embed="rId4"/>
          <a:stretch>
            <a:fillRect/>
          </a:stretch>
        </p:blipFill>
        <p:spPr>
          <a:xfrm>
            <a:off x="1569289" y="623400"/>
            <a:ext cx="6005417" cy="3378048"/>
          </a:xfrm>
          <a:prstGeom prst="rect">
            <a:avLst/>
          </a:prstGeom>
        </p:spPr>
      </p:pic>
      <p:sp>
        <p:nvSpPr>
          <p:cNvPr id="4" name="TextBox 3">
            <a:extLst>
              <a:ext uri="{FF2B5EF4-FFF2-40B4-BE49-F238E27FC236}">
                <a16:creationId xmlns:a16="http://schemas.microsoft.com/office/drawing/2014/main" id="{C807743F-05E5-934E-8DD4-FAE14CB0A2DE}"/>
              </a:ext>
            </a:extLst>
          </p:cNvPr>
          <p:cNvSpPr txBox="1"/>
          <p:nvPr/>
        </p:nvSpPr>
        <p:spPr>
          <a:xfrm>
            <a:off x="2358091" y="4102874"/>
            <a:ext cx="4427815" cy="307777"/>
          </a:xfrm>
          <a:prstGeom prst="rect">
            <a:avLst/>
          </a:prstGeom>
          <a:noFill/>
        </p:spPr>
        <p:txBody>
          <a:bodyPr wrap="none" rtlCol="0">
            <a:spAutoFit/>
          </a:bodyPr>
          <a:lstStyle/>
          <a:p>
            <a:r>
              <a:rPr lang="en-US" dirty="0"/>
              <a:t>YouTube Video Link: </a:t>
            </a:r>
            <a:r>
              <a:rPr lang="en-US" dirty="0">
                <a:hlinkClick r:id="rId5"/>
              </a:rPr>
              <a:t>https://youtu.be/jsxPeRWvAOA</a:t>
            </a:r>
            <a:r>
              <a:rPr lang="en-US" dirty="0"/>
              <a:t>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4"/>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4.</a:t>
            </a:r>
            <a:endParaRPr sz="6000">
              <a:solidFill>
                <a:schemeClr val="accent4"/>
              </a:solidFill>
            </a:endParaRPr>
          </a:p>
          <a:p>
            <a:pPr marL="0" lvl="0" indent="0" algn="l" rtl="0">
              <a:spcBef>
                <a:spcPts val="0"/>
              </a:spcBef>
              <a:spcAft>
                <a:spcPts val="0"/>
              </a:spcAft>
              <a:buNone/>
            </a:pPr>
            <a:r>
              <a:rPr lang="en"/>
              <a:t>Conclusion</a:t>
            </a:r>
            <a:endParaRPr/>
          </a:p>
        </p:txBody>
      </p:sp>
      <p:sp>
        <p:nvSpPr>
          <p:cNvPr id="159" name="Google Shape;159;p24"/>
          <p:cNvSpPr txBox="1">
            <a:spLocks noGrp="1"/>
          </p:cNvSpPr>
          <p:nvPr>
            <p:ph type="subTitle" idx="1"/>
          </p:nvPr>
        </p:nvSpPr>
        <p:spPr>
          <a:xfrm>
            <a:off x="1546025" y="2753975"/>
            <a:ext cx="69249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Adaptive Cruise Control Using LIDAR</a:t>
            </a:r>
            <a:endParaRPr sz="1800"/>
          </a:p>
        </p:txBody>
      </p:sp>
      <p:sp>
        <p:nvSpPr>
          <p:cNvPr id="160" name="Google Shape;160;p24"/>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pic>
        <p:nvPicPr>
          <p:cNvPr id="161" name="Google Shape;161;p24"/>
          <p:cNvPicPr preferRelativeResize="0"/>
          <p:nvPr/>
        </p:nvPicPr>
        <p:blipFill>
          <a:blip r:embed="rId3">
            <a:alphaModFix/>
          </a:blip>
          <a:stretch>
            <a:fillRect/>
          </a:stretch>
        </p:blipFill>
        <p:spPr>
          <a:xfrm>
            <a:off x="8910426" y="36850"/>
            <a:ext cx="202900" cy="208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5"/>
          <p:cNvSpPr txBox="1">
            <a:spLocks noGrp="1"/>
          </p:cNvSpPr>
          <p:nvPr>
            <p:ph type="title"/>
          </p:nvPr>
        </p:nvSpPr>
        <p:spPr>
          <a:xfrm>
            <a:off x="237225" y="777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Conclusion</a:t>
            </a:r>
            <a:endParaRPr sz="2400"/>
          </a:p>
        </p:txBody>
      </p:sp>
      <p:sp>
        <p:nvSpPr>
          <p:cNvPr id="167" name="Google Shape;167;p25"/>
          <p:cNvSpPr/>
          <p:nvPr/>
        </p:nvSpPr>
        <p:spPr>
          <a:xfrm>
            <a:off x="3374983" y="1374600"/>
            <a:ext cx="2390100" cy="2412300"/>
          </a:xfrm>
          <a:prstGeom prst="ellipse">
            <a:avLst/>
          </a:prstGeom>
          <a:noFill/>
          <a:ln w="9525" cap="flat" cmpd="sng">
            <a:solidFill>
              <a:srgbClr val="0091EA"/>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rgbClr val="607D8B"/>
                </a:solidFill>
                <a:latin typeface="Source Sans Pro"/>
                <a:ea typeface="Source Sans Pro"/>
                <a:cs typeface="Source Sans Pro"/>
                <a:sym typeface="Source Sans Pro"/>
              </a:rPr>
              <a:t>Data from LIDAR module automatically controls the motor's speed.</a:t>
            </a:r>
            <a:endParaRPr sz="1600">
              <a:solidFill>
                <a:srgbClr val="607D8B"/>
              </a:solidFill>
              <a:latin typeface="Source Sans Pro"/>
              <a:ea typeface="Source Sans Pro"/>
              <a:cs typeface="Source Sans Pro"/>
              <a:sym typeface="Source Sans Pro"/>
            </a:endParaRPr>
          </a:p>
        </p:txBody>
      </p:sp>
      <p:sp>
        <p:nvSpPr>
          <p:cNvPr id="168" name="Google Shape;168;p25"/>
          <p:cNvSpPr/>
          <p:nvPr/>
        </p:nvSpPr>
        <p:spPr>
          <a:xfrm>
            <a:off x="984888" y="1374600"/>
            <a:ext cx="2390100" cy="2412300"/>
          </a:xfrm>
          <a:prstGeom prst="ellipse">
            <a:avLst/>
          </a:prstGeom>
          <a:noFill/>
          <a:ln w="9525" cap="flat" cmpd="sng">
            <a:solidFill>
              <a:srgbClr val="0091EA"/>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rgbClr val="607D8B"/>
                </a:solidFill>
                <a:latin typeface="Source Sans Pro"/>
                <a:ea typeface="Source Sans Pro"/>
                <a:cs typeface="Source Sans Pro"/>
                <a:sym typeface="Source Sans Pro"/>
              </a:rPr>
              <a:t>Processing is done in real-time and quickly (&lt;1s).</a:t>
            </a:r>
            <a:endParaRPr sz="1600">
              <a:solidFill>
                <a:srgbClr val="607D8B"/>
              </a:solidFill>
              <a:latin typeface="Source Sans Pro"/>
              <a:ea typeface="Source Sans Pro"/>
              <a:cs typeface="Source Sans Pro"/>
              <a:sym typeface="Source Sans Pro"/>
            </a:endParaRPr>
          </a:p>
        </p:txBody>
      </p:sp>
      <p:sp>
        <p:nvSpPr>
          <p:cNvPr id="169" name="Google Shape;169;p25"/>
          <p:cNvSpPr/>
          <p:nvPr/>
        </p:nvSpPr>
        <p:spPr>
          <a:xfrm>
            <a:off x="5769004" y="1356600"/>
            <a:ext cx="2390100" cy="2412300"/>
          </a:xfrm>
          <a:prstGeom prst="ellipse">
            <a:avLst/>
          </a:prstGeom>
          <a:noFill/>
          <a:ln w="9525" cap="flat" cmpd="sng">
            <a:solidFill>
              <a:srgbClr val="0091EA"/>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rgbClr val="607D8B"/>
                </a:solidFill>
                <a:latin typeface="Source Sans Pro"/>
                <a:ea typeface="Source Sans Pro"/>
                <a:cs typeface="Source Sans Pro"/>
                <a:sym typeface="Source Sans Pro"/>
              </a:rPr>
              <a:t>Improved safety and ride comfort is achieved whilst maintaining good fuel economy.</a:t>
            </a:r>
            <a:endParaRPr sz="1600">
              <a:solidFill>
                <a:srgbClr val="607D8B"/>
              </a:solidFill>
              <a:latin typeface="Source Sans Pro"/>
              <a:ea typeface="Source Sans Pro"/>
              <a:cs typeface="Source Sans Pro"/>
              <a:sym typeface="Source Sans Pro"/>
            </a:endParaRPr>
          </a:p>
        </p:txBody>
      </p:sp>
      <p:sp>
        <p:nvSpPr>
          <p:cNvPr id="170" name="Google Shape;170;p2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
        <p:nvSpPr>
          <p:cNvPr id="171" name="Google Shape;171;p25"/>
          <p:cNvSpPr/>
          <p:nvPr/>
        </p:nvSpPr>
        <p:spPr>
          <a:xfrm>
            <a:off x="1068620" y="2410315"/>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72" name="Google Shape;172;p25"/>
          <p:cNvSpPr/>
          <p:nvPr/>
        </p:nvSpPr>
        <p:spPr>
          <a:xfrm>
            <a:off x="3435754" y="2410315"/>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73" name="Google Shape;173;p25"/>
          <p:cNvSpPr/>
          <p:nvPr/>
        </p:nvSpPr>
        <p:spPr>
          <a:xfrm>
            <a:off x="5825079" y="2410315"/>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pic>
        <p:nvPicPr>
          <p:cNvPr id="174" name="Google Shape;174;p25"/>
          <p:cNvPicPr preferRelativeResize="0"/>
          <p:nvPr/>
        </p:nvPicPr>
        <p:blipFill>
          <a:blip r:embed="rId3">
            <a:alphaModFix/>
          </a:blip>
          <a:stretch>
            <a:fillRect/>
          </a:stretch>
        </p:blipFill>
        <p:spPr>
          <a:xfrm>
            <a:off x="8910426" y="36850"/>
            <a:ext cx="202900" cy="208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6"/>
          <p:cNvSpPr txBox="1">
            <a:spLocks noGrp="1"/>
          </p:cNvSpPr>
          <p:nvPr>
            <p:ph type="title"/>
          </p:nvPr>
        </p:nvSpPr>
        <p:spPr>
          <a:xfrm>
            <a:off x="183025" y="145448"/>
            <a:ext cx="7571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Recommendations for Future Work</a:t>
            </a:r>
            <a:endParaRPr/>
          </a:p>
        </p:txBody>
      </p:sp>
      <p:sp>
        <p:nvSpPr>
          <p:cNvPr id="180" name="Google Shape;180;p2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181" name="Google Shape;181;p26"/>
          <p:cNvSpPr txBox="1"/>
          <p:nvPr/>
        </p:nvSpPr>
        <p:spPr>
          <a:xfrm>
            <a:off x="940325" y="1317425"/>
            <a:ext cx="6906000" cy="3135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800">
                <a:latin typeface="Source Sans Pro"/>
                <a:ea typeface="Source Sans Pro"/>
                <a:cs typeface="Source Sans Pro"/>
                <a:sym typeface="Source Sans Pro"/>
              </a:rPr>
              <a:t>For future work, we recommend using CAN communication protocol combining our system with cameras, multiple sensors and computer vision processing to pave way for this system into the autonomous world of trucks and automobiles.</a:t>
            </a:r>
            <a:endParaRPr sz="1800">
              <a:latin typeface="Source Sans Pro"/>
              <a:ea typeface="Source Sans Pro"/>
              <a:cs typeface="Source Sans Pro"/>
              <a:sym typeface="Source Sans Pro"/>
            </a:endParaRPr>
          </a:p>
          <a:p>
            <a:pPr marL="457200" lvl="0" indent="0" algn="l" rtl="0">
              <a:spcBef>
                <a:spcPts val="0"/>
              </a:spcBef>
              <a:spcAft>
                <a:spcPts val="0"/>
              </a:spcAft>
              <a:buNone/>
            </a:pPr>
            <a:endParaRPr sz="1800">
              <a:latin typeface="Source Sans Pro"/>
              <a:ea typeface="Source Sans Pro"/>
              <a:cs typeface="Source Sans Pro"/>
              <a:sym typeface="Source Sans Pro"/>
            </a:endParaRPr>
          </a:p>
        </p:txBody>
      </p:sp>
      <p:pic>
        <p:nvPicPr>
          <p:cNvPr id="182" name="Google Shape;182;p26"/>
          <p:cNvPicPr preferRelativeResize="0"/>
          <p:nvPr/>
        </p:nvPicPr>
        <p:blipFill>
          <a:blip r:embed="rId3">
            <a:alphaModFix/>
          </a:blip>
          <a:stretch>
            <a:fillRect/>
          </a:stretch>
        </p:blipFill>
        <p:spPr>
          <a:xfrm>
            <a:off x="8910426" y="36850"/>
            <a:ext cx="202900" cy="208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7"/>
          <p:cNvSpPr/>
          <p:nvPr/>
        </p:nvSpPr>
        <p:spPr>
          <a:xfrm>
            <a:off x="5725650" y="909615"/>
            <a:ext cx="1875600" cy="18528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7"/>
          <p:cNvSpPr txBox="1">
            <a:spLocks noGrp="1"/>
          </p:cNvSpPr>
          <p:nvPr>
            <p:ph type="ctrTitle" idx="4294967295"/>
          </p:nvPr>
        </p:nvSpPr>
        <p:spPr>
          <a:xfrm>
            <a:off x="456950" y="1212781"/>
            <a:ext cx="47796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b="1"/>
              <a:t>Thanks!</a:t>
            </a:r>
            <a:endParaRPr sz="6000" b="1"/>
          </a:p>
        </p:txBody>
      </p:sp>
      <p:sp>
        <p:nvSpPr>
          <p:cNvPr id="189" name="Google Shape;189;p27"/>
          <p:cNvSpPr txBox="1">
            <a:spLocks noGrp="1"/>
          </p:cNvSpPr>
          <p:nvPr>
            <p:ph type="subTitle" idx="4294967295"/>
          </p:nvPr>
        </p:nvSpPr>
        <p:spPr>
          <a:xfrm>
            <a:off x="456950" y="2128563"/>
            <a:ext cx="4779600" cy="7848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
              <a:t>Any Questions?</a:t>
            </a:r>
            <a:endParaRPr/>
          </a:p>
        </p:txBody>
      </p:sp>
      <p:cxnSp>
        <p:nvCxnSpPr>
          <p:cNvPr id="190" name="Google Shape;190;p27"/>
          <p:cNvCxnSpPr/>
          <p:nvPr/>
        </p:nvCxnSpPr>
        <p:spPr>
          <a:xfrm rot="10800000" flipH="1">
            <a:off x="6805299" y="540952"/>
            <a:ext cx="143700" cy="377100"/>
          </a:xfrm>
          <a:prstGeom prst="straightConnector1">
            <a:avLst/>
          </a:prstGeom>
          <a:noFill/>
          <a:ln w="9525" cap="flat" cmpd="sng">
            <a:solidFill>
              <a:srgbClr val="CFD8DC"/>
            </a:solidFill>
            <a:prstDash val="solid"/>
            <a:round/>
            <a:headEnd type="none" w="med" len="med"/>
            <a:tailEnd type="none" w="med" len="med"/>
          </a:ln>
        </p:spPr>
      </p:cxnSp>
      <p:cxnSp>
        <p:nvCxnSpPr>
          <p:cNvPr id="191" name="Google Shape;191;p27"/>
          <p:cNvCxnSpPr/>
          <p:nvPr/>
        </p:nvCxnSpPr>
        <p:spPr>
          <a:xfrm flipH="1">
            <a:off x="7451750" y="1182125"/>
            <a:ext cx="337200" cy="131100"/>
          </a:xfrm>
          <a:prstGeom prst="straightConnector1">
            <a:avLst/>
          </a:prstGeom>
          <a:noFill/>
          <a:ln w="9525" cap="flat" cmpd="sng">
            <a:solidFill>
              <a:srgbClr val="CFD8DC"/>
            </a:solidFill>
            <a:prstDash val="solid"/>
            <a:round/>
            <a:headEnd type="none" w="med" len="med"/>
            <a:tailEnd type="none" w="med" len="med"/>
          </a:ln>
        </p:spPr>
      </p:cxnSp>
      <p:cxnSp>
        <p:nvCxnSpPr>
          <p:cNvPr id="192" name="Google Shape;192;p27"/>
          <p:cNvCxnSpPr>
            <a:endCxn id="187" idx="6"/>
          </p:cNvCxnSpPr>
          <p:nvPr/>
        </p:nvCxnSpPr>
        <p:spPr>
          <a:xfrm rot="10800000">
            <a:off x="7601250" y="1836015"/>
            <a:ext cx="998100" cy="98100"/>
          </a:xfrm>
          <a:prstGeom prst="straightConnector1">
            <a:avLst/>
          </a:prstGeom>
          <a:noFill/>
          <a:ln w="9525" cap="flat" cmpd="sng">
            <a:solidFill>
              <a:srgbClr val="CFD8DC"/>
            </a:solidFill>
            <a:prstDash val="solid"/>
            <a:round/>
            <a:headEnd type="none" w="med" len="med"/>
            <a:tailEnd type="none" w="med" len="med"/>
          </a:ln>
        </p:spPr>
      </p:cxnSp>
      <p:sp>
        <p:nvSpPr>
          <p:cNvPr id="193" name="Google Shape;193;p27"/>
          <p:cNvSpPr/>
          <p:nvPr/>
        </p:nvSpPr>
        <p:spPr>
          <a:xfrm>
            <a:off x="5875408" y="1057537"/>
            <a:ext cx="1576200" cy="15567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pic>
        <p:nvPicPr>
          <p:cNvPr id="195" name="Google Shape;195;p27"/>
          <p:cNvPicPr preferRelativeResize="0"/>
          <p:nvPr/>
        </p:nvPicPr>
        <p:blipFill>
          <a:blip r:embed="rId3">
            <a:alphaModFix/>
          </a:blip>
          <a:stretch>
            <a:fillRect/>
          </a:stretch>
        </p:blipFill>
        <p:spPr>
          <a:xfrm>
            <a:off x="27107" y="36850"/>
            <a:ext cx="202900" cy="208675"/>
          </a:xfrm>
          <a:prstGeom prst="rect">
            <a:avLst/>
          </a:prstGeom>
          <a:noFill/>
          <a:ln>
            <a:noFill/>
          </a:ln>
        </p:spPr>
      </p:pic>
      <p:pic>
        <p:nvPicPr>
          <p:cNvPr id="196" name="Google Shape;196;p27"/>
          <p:cNvPicPr preferRelativeResize="0"/>
          <p:nvPr/>
        </p:nvPicPr>
        <p:blipFill rotWithShape="1">
          <a:blip r:embed="rId4">
            <a:alphaModFix/>
          </a:blip>
          <a:srcRect l="16428" r="16435"/>
          <a:stretch/>
        </p:blipFill>
        <p:spPr>
          <a:xfrm>
            <a:off x="5875400" y="1046353"/>
            <a:ext cx="1576200" cy="1576200"/>
          </a:xfrm>
          <a:prstGeom prst="ellipse">
            <a:avLst/>
          </a:prstGeom>
          <a:noFill/>
          <a:ln>
            <a:noFill/>
          </a:ln>
        </p:spPr>
      </p:pic>
      <p:sp>
        <p:nvSpPr>
          <p:cNvPr id="197" name="Google Shape;197;p27"/>
          <p:cNvSpPr txBox="1"/>
          <p:nvPr/>
        </p:nvSpPr>
        <p:spPr>
          <a:xfrm>
            <a:off x="456950" y="2913375"/>
            <a:ext cx="4779600" cy="7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u="sng">
                <a:latin typeface="Anaheim"/>
                <a:ea typeface="Anaheim"/>
                <a:cs typeface="Anaheim"/>
                <a:sym typeface="Anaheim"/>
              </a:rPr>
              <a:t>Project:</a:t>
            </a:r>
            <a:r>
              <a:rPr lang="en">
                <a:latin typeface="Anaheim"/>
                <a:ea typeface="Anaheim"/>
                <a:cs typeface="Anaheim"/>
                <a:sym typeface="Anaheim"/>
              </a:rPr>
              <a:t> Adaptive Cruise Control Using LIDAR.</a:t>
            </a:r>
            <a:endParaRPr>
              <a:latin typeface="Anaheim"/>
              <a:ea typeface="Anaheim"/>
              <a:cs typeface="Anaheim"/>
              <a:sym typeface="Anaheim"/>
            </a:endParaRPr>
          </a:p>
          <a:p>
            <a:pPr marL="0" lvl="0" indent="0" algn="ctr" rtl="0">
              <a:lnSpc>
                <a:spcPct val="115000"/>
              </a:lnSpc>
              <a:spcBef>
                <a:spcPts val="0"/>
              </a:spcBef>
              <a:spcAft>
                <a:spcPts val="0"/>
              </a:spcAft>
              <a:buNone/>
            </a:pPr>
            <a:r>
              <a:rPr lang="en" u="sng">
                <a:latin typeface="Anaheim"/>
                <a:ea typeface="Anaheim"/>
                <a:cs typeface="Anaheim"/>
                <a:sym typeface="Anaheim"/>
              </a:rPr>
              <a:t>By</a:t>
            </a:r>
            <a:r>
              <a:rPr lang="en">
                <a:latin typeface="Anaheim"/>
                <a:ea typeface="Anaheim"/>
                <a:cs typeface="Anaheim"/>
                <a:sym typeface="Anaheim"/>
              </a:rPr>
              <a:t>: Priyank Kalgaonkar, Kavyashree Prasad, Arjun Narukanchira Anilkumar.</a:t>
            </a:r>
            <a:endParaRPr>
              <a:latin typeface="Anaheim"/>
              <a:ea typeface="Anaheim"/>
              <a:cs typeface="Anaheim"/>
              <a:sym typeface="Anahei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1.</a:t>
            </a:r>
            <a:endParaRPr sz="6000">
              <a:solidFill>
                <a:schemeClr val="accent4"/>
              </a:solidFill>
            </a:endParaRPr>
          </a:p>
          <a:p>
            <a:pPr marL="0" lvl="0" indent="0" algn="l" rtl="0">
              <a:spcBef>
                <a:spcPts val="0"/>
              </a:spcBef>
              <a:spcAft>
                <a:spcPts val="0"/>
              </a:spcAft>
              <a:buNone/>
            </a:pPr>
            <a:r>
              <a:rPr lang="en"/>
              <a:t>Introduction</a:t>
            </a:r>
            <a:endParaRPr/>
          </a:p>
        </p:txBody>
      </p:sp>
      <p:sp>
        <p:nvSpPr>
          <p:cNvPr id="63" name="Google Shape;63;p13"/>
          <p:cNvSpPr txBox="1">
            <a:spLocks noGrp="1"/>
          </p:cNvSpPr>
          <p:nvPr>
            <p:ph type="subTitle" idx="1"/>
          </p:nvPr>
        </p:nvSpPr>
        <p:spPr>
          <a:xfrm>
            <a:off x="1546025" y="2753975"/>
            <a:ext cx="3712800" cy="43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Adaptive Cruise Control Using LIDAR</a:t>
            </a:r>
            <a:endParaRPr sz="1800"/>
          </a:p>
        </p:txBody>
      </p:sp>
      <p:sp>
        <p:nvSpPr>
          <p:cNvPr id="64" name="Google Shape;64;p13"/>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65" name="Google Shape;65;p13"/>
          <p:cNvPicPr preferRelativeResize="0"/>
          <p:nvPr/>
        </p:nvPicPr>
        <p:blipFill>
          <a:blip r:embed="rId3">
            <a:alphaModFix/>
          </a:blip>
          <a:stretch>
            <a:fillRect/>
          </a:stretch>
        </p:blipFill>
        <p:spPr>
          <a:xfrm>
            <a:off x="8910426" y="36850"/>
            <a:ext cx="202900" cy="208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p:nvPr/>
        </p:nvSpPr>
        <p:spPr>
          <a:xfrm>
            <a:off x="4738600" y="1668322"/>
            <a:ext cx="2877300" cy="28569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4"/>
          <p:cNvSpPr txBox="1">
            <a:spLocks noGrp="1"/>
          </p:cNvSpPr>
          <p:nvPr>
            <p:ph type="title"/>
          </p:nvPr>
        </p:nvSpPr>
        <p:spPr>
          <a:xfrm>
            <a:off x="379550" y="333623"/>
            <a:ext cx="7571700" cy="479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Need</a:t>
            </a:r>
            <a:endParaRPr/>
          </a:p>
        </p:txBody>
      </p:sp>
      <p:sp>
        <p:nvSpPr>
          <p:cNvPr id="72" name="Google Shape;72;p14"/>
          <p:cNvSpPr txBox="1">
            <a:spLocks noGrp="1"/>
          </p:cNvSpPr>
          <p:nvPr>
            <p:ph type="body" idx="1"/>
          </p:nvPr>
        </p:nvSpPr>
        <p:spPr>
          <a:xfrm>
            <a:off x="230000" y="925275"/>
            <a:ext cx="4353900" cy="32154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600"/>
              </a:spcBef>
              <a:spcAft>
                <a:spcPts val="0"/>
              </a:spcAft>
              <a:buSzPts val="1800"/>
              <a:buChar char="◎"/>
            </a:pPr>
            <a:r>
              <a:rPr lang="en" sz="1800"/>
              <a:t>Traditional cruise control system cannot slow down or speed up the vehicle contributing to a substantial number of injuries and fatalities each year caused by rear-end collisions.</a:t>
            </a:r>
            <a:endParaRPr sz="1800"/>
          </a:p>
          <a:p>
            <a:pPr marL="457200" lvl="0" indent="-342900" algn="l" rtl="0">
              <a:lnSpc>
                <a:spcPct val="115000"/>
              </a:lnSpc>
              <a:spcBef>
                <a:spcPts val="1000"/>
              </a:spcBef>
              <a:spcAft>
                <a:spcPts val="0"/>
              </a:spcAft>
              <a:buSzPts val="1800"/>
              <a:buChar char="◎"/>
            </a:pPr>
            <a:r>
              <a:rPr lang="en" sz="1800"/>
              <a:t>Of these nearly 2 million accidents, about 1,700 people die and another 500,000 are injured in these types of crashes.</a:t>
            </a:r>
            <a:endParaRPr sz="1800"/>
          </a:p>
        </p:txBody>
      </p:sp>
      <p:pic>
        <p:nvPicPr>
          <p:cNvPr id="73" name="Google Shape;73;p14"/>
          <p:cNvPicPr preferRelativeResize="0"/>
          <p:nvPr/>
        </p:nvPicPr>
        <p:blipFill rotWithShape="1">
          <a:blip r:embed="rId3">
            <a:alphaModFix/>
          </a:blip>
          <a:srcRect l="21818" r="21818"/>
          <a:stretch/>
        </p:blipFill>
        <p:spPr>
          <a:xfrm>
            <a:off x="4948075" y="1868325"/>
            <a:ext cx="2456700" cy="2456700"/>
          </a:xfrm>
          <a:prstGeom prst="ellipse">
            <a:avLst/>
          </a:prstGeom>
          <a:noFill/>
          <a:ln>
            <a:noFill/>
          </a:ln>
        </p:spPr>
      </p:pic>
      <p:cxnSp>
        <p:nvCxnSpPr>
          <p:cNvPr id="74" name="Google Shape;74;p14"/>
          <p:cNvCxnSpPr/>
          <p:nvPr/>
        </p:nvCxnSpPr>
        <p:spPr>
          <a:xfrm rot="10800000" flipH="1">
            <a:off x="6793191" y="367851"/>
            <a:ext cx="638700" cy="1419600"/>
          </a:xfrm>
          <a:prstGeom prst="straightConnector1">
            <a:avLst/>
          </a:prstGeom>
          <a:noFill/>
          <a:ln w="9525" cap="flat" cmpd="sng">
            <a:solidFill>
              <a:srgbClr val="CFD8DC"/>
            </a:solidFill>
            <a:prstDash val="solid"/>
            <a:round/>
            <a:headEnd type="none" w="med" len="med"/>
            <a:tailEnd type="none" w="med" len="med"/>
          </a:ln>
        </p:spPr>
      </p:cxnSp>
      <p:cxnSp>
        <p:nvCxnSpPr>
          <p:cNvPr id="75" name="Google Shape;75;p14"/>
          <p:cNvCxnSpPr/>
          <p:nvPr/>
        </p:nvCxnSpPr>
        <p:spPr>
          <a:xfrm rot="10800000" flipH="1">
            <a:off x="7194765" y="1515796"/>
            <a:ext cx="1377600" cy="570900"/>
          </a:xfrm>
          <a:prstGeom prst="straightConnector1">
            <a:avLst/>
          </a:prstGeom>
          <a:noFill/>
          <a:ln w="9525" cap="flat" cmpd="sng">
            <a:solidFill>
              <a:srgbClr val="CFD8DC"/>
            </a:solidFill>
            <a:prstDash val="solid"/>
            <a:round/>
            <a:headEnd type="none" w="med" len="med"/>
            <a:tailEnd type="none" w="med" len="med"/>
          </a:ln>
        </p:spPr>
      </p:cxnSp>
      <p:cxnSp>
        <p:nvCxnSpPr>
          <p:cNvPr id="76" name="Google Shape;76;p14"/>
          <p:cNvCxnSpPr/>
          <p:nvPr/>
        </p:nvCxnSpPr>
        <p:spPr>
          <a:xfrm rot="10800000" flipH="1">
            <a:off x="7068779" y="1169826"/>
            <a:ext cx="716400" cy="806100"/>
          </a:xfrm>
          <a:prstGeom prst="straightConnector1">
            <a:avLst/>
          </a:prstGeom>
          <a:noFill/>
          <a:ln w="9525" cap="flat" cmpd="sng">
            <a:solidFill>
              <a:srgbClr val="CFD8DC"/>
            </a:solidFill>
            <a:prstDash val="solid"/>
            <a:round/>
            <a:headEnd type="none" w="med" len="med"/>
            <a:tailEnd type="none" w="med" len="med"/>
          </a:ln>
        </p:spPr>
      </p:cxnSp>
      <p:sp>
        <p:nvSpPr>
          <p:cNvPr id="77" name="Google Shape;77;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pic>
        <p:nvPicPr>
          <p:cNvPr id="78" name="Google Shape;78;p14"/>
          <p:cNvPicPr preferRelativeResize="0"/>
          <p:nvPr/>
        </p:nvPicPr>
        <p:blipFill>
          <a:blip r:embed="rId4">
            <a:alphaModFix/>
          </a:blip>
          <a:stretch>
            <a:fillRect/>
          </a:stretch>
        </p:blipFill>
        <p:spPr>
          <a:xfrm>
            <a:off x="27107" y="36850"/>
            <a:ext cx="202900" cy="208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5"/>
          <p:cNvSpPr/>
          <p:nvPr/>
        </p:nvSpPr>
        <p:spPr>
          <a:xfrm>
            <a:off x="4738600" y="1668322"/>
            <a:ext cx="2877300" cy="28569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txBox="1">
            <a:spLocks noGrp="1"/>
          </p:cNvSpPr>
          <p:nvPr>
            <p:ph type="title"/>
          </p:nvPr>
        </p:nvSpPr>
        <p:spPr>
          <a:xfrm>
            <a:off x="304075" y="286200"/>
            <a:ext cx="7571700" cy="5202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Objective</a:t>
            </a:r>
            <a:endParaRPr/>
          </a:p>
        </p:txBody>
      </p:sp>
      <p:sp>
        <p:nvSpPr>
          <p:cNvPr id="85" name="Google Shape;85;p15"/>
          <p:cNvSpPr txBox="1">
            <a:spLocks noGrp="1"/>
          </p:cNvSpPr>
          <p:nvPr>
            <p:ph type="body" idx="1"/>
          </p:nvPr>
        </p:nvSpPr>
        <p:spPr>
          <a:xfrm>
            <a:off x="605050" y="982825"/>
            <a:ext cx="3995100" cy="2340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100"/>
              <a:t>To enable the traditional cruise control system to automatically slow down or speed up the vehicle up to a speed limit set by the driver and maintain a safe distance with traffic up ahead.</a:t>
            </a:r>
            <a:endParaRPr sz="2100"/>
          </a:p>
        </p:txBody>
      </p:sp>
      <p:pic>
        <p:nvPicPr>
          <p:cNvPr id="86" name="Google Shape;86;p15"/>
          <p:cNvPicPr preferRelativeResize="0"/>
          <p:nvPr/>
        </p:nvPicPr>
        <p:blipFill rotWithShape="1">
          <a:blip r:embed="rId3">
            <a:alphaModFix/>
          </a:blip>
          <a:srcRect l="28653" r="4679"/>
          <a:stretch/>
        </p:blipFill>
        <p:spPr>
          <a:xfrm>
            <a:off x="4948075" y="1868325"/>
            <a:ext cx="2456700" cy="2456700"/>
          </a:xfrm>
          <a:prstGeom prst="ellipse">
            <a:avLst/>
          </a:prstGeom>
          <a:noFill/>
          <a:ln>
            <a:noFill/>
          </a:ln>
        </p:spPr>
      </p:pic>
      <p:cxnSp>
        <p:nvCxnSpPr>
          <p:cNvPr id="87" name="Google Shape;87;p15"/>
          <p:cNvCxnSpPr/>
          <p:nvPr/>
        </p:nvCxnSpPr>
        <p:spPr>
          <a:xfrm rot="10800000" flipH="1">
            <a:off x="6793191" y="367851"/>
            <a:ext cx="638700" cy="1419600"/>
          </a:xfrm>
          <a:prstGeom prst="straightConnector1">
            <a:avLst/>
          </a:prstGeom>
          <a:noFill/>
          <a:ln w="9525" cap="flat" cmpd="sng">
            <a:solidFill>
              <a:srgbClr val="CFD8DC"/>
            </a:solidFill>
            <a:prstDash val="solid"/>
            <a:round/>
            <a:headEnd type="none" w="med" len="med"/>
            <a:tailEnd type="none" w="med" len="med"/>
          </a:ln>
        </p:spPr>
      </p:cxnSp>
      <p:cxnSp>
        <p:nvCxnSpPr>
          <p:cNvPr id="88" name="Google Shape;88;p15"/>
          <p:cNvCxnSpPr/>
          <p:nvPr/>
        </p:nvCxnSpPr>
        <p:spPr>
          <a:xfrm rot="10800000" flipH="1">
            <a:off x="7194765" y="1515796"/>
            <a:ext cx="1377600" cy="570900"/>
          </a:xfrm>
          <a:prstGeom prst="straightConnector1">
            <a:avLst/>
          </a:prstGeom>
          <a:noFill/>
          <a:ln w="9525" cap="flat" cmpd="sng">
            <a:solidFill>
              <a:srgbClr val="CFD8DC"/>
            </a:solidFill>
            <a:prstDash val="solid"/>
            <a:round/>
            <a:headEnd type="none" w="med" len="med"/>
            <a:tailEnd type="none" w="med" len="med"/>
          </a:ln>
        </p:spPr>
      </p:cxnSp>
      <p:cxnSp>
        <p:nvCxnSpPr>
          <p:cNvPr id="89" name="Google Shape;89;p15"/>
          <p:cNvCxnSpPr/>
          <p:nvPr/>
        </p:nvCxnSpPr>
        <p:spPr>
          <a:xfrm rot="10800000" flipH="1">
            <a:off x="7068779" y="1169826"/>
            <a:ext cx="716400" cy="806100"/>
          </a:xfrm>
          <a:prstGeom prst="straightConnector1">
            <a:avLst/>
          </a:prstGeom>
          <a:noFill/>
          <a:ln w="9525" cap="flat" cmpd="sng">
            <a:solidFill>
              <a:srgbClr val="CFD8DC"/>
            </a:solidFill>
            <a:prstDash val="solid"/>
            <a:round/>
            <a:headEnd type="none" w="med" len="med"/>
            <a:tailEnd type="none" w="med" len="med"/>
          </a:ln>
        </p:spPr>
      </p:cxnSp>
      <p:sp>
        <p:nvSpPr>
          <p:cNvPr id="90" name="Google Shape;90;p1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91" name="Google Shape;91;p15"/>
          <p:cNvPicPr preferRelativeResize="0"/>
          <p:nvPr/>
        </p:nvPicPr>
        <p:blipFill>
          <a:blip r:embed="rId4">
            <a:alphaModFix/>
          </a:blip>
          <a:stretch>
            <a:fillRect/>
          </a:stretch>
        </p:blipFill>
        <p:spPr>
          <a:xfrm>
            <a:off x="27107" y="36850"/>
            <a:ext cx="202900" cy="208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6"/>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2.</a:t>
            </a:r>
            <a:endParaRPr sz="6000">
              <a:solidFill>
                <a:schemeClr val="accent4"/>
              </a:solidFill>
            </a:endParaRPr>
          </a:p>
          <a:p>
            <a:pPr marL="0" lvl="0" indent="0" algn="l" rtl="0">
              <a:spcBef>
                <a:spcPts val="0"/>
              </a:spcBef>
              <a:spcAft>
                <a:spcPts val="0"/>
              </a:spcAft>
              <a:buNone/>
            </a:pPr>
            <a:r>
              <a:rPr lang="en"/>
              <a:t>System Design</a:t>
            </a:r>
            <a:endParaRPr/>
          </a:p>
        </p:txBody>
      </p:sp>
      <p:sp>
        <p:nvSpPr>
          <p:cNvPr id="97" name="Google Shape;97;p16"/>
          <p:cNvSpPr txBox="1">
            <a:spLocks noGrp="1"/>
          </p:cNvSpPr>
          <p:nvPr>
            <p:ph type="subTitle" idx="1"/>
          </p:nvPr>
        </p:nvSpPr>
        <p:spPr>
          <a:xfrm>
            <a:off x="1546025" y="2753975"/>
            <a:ext cx="69249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Adaptive Cruise Control Using LIDAR</a:t>
            </a:r>
            <a:endParaRPr sz="1800"/>
          </a:p>
        </p:txBody>
      </p:sp>
      <p:sp>
        <p:nvSpPr>
          <p:cNvPr id="98" name="Google Shape;98;p16"/>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pic>
        <p:nvPicPr>
          <p:cNvPr id="99" name="Google Shape;99;p16"/>
          <p:cNvPicPr preferRelativeResize="0"/>
          <p:nvPr/>
        </p:nvPicPr>
        <p:blipFill>
          <a:blip r:embed="rId3">
            <a:alphaModFix/>
          </a:blip>
          <a:stretch>
            <a:fillRect/>
          </a:stretch>
        </p:blipFill>
        <p:spPr>
          <a:xfrm>
            <a:off x="8910426" y="36850"/>
            <a:ext cx="202900" cy="208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7"/>
          <p:cNvSpPr txBox="1"/>
          <p:nvPr/>
        </p:nvSpPr>
        <p:spPr>
          <a:xfrm>
            <a:off x="410675" y="127425"/>
            <a:ext cx="2469300" cy="47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0091EA"/>
                </a:solidFill>
                <a:latin typeface="Roboto Slab"/>
                <a:ea typeface="Roboto Slab"/>
                <a:cs typeface="Roboto Slab"/>
                <a:sym typeface="Roboto Slab"/>
              </a:rPr>
              <a:t>High Level Design</a:t>
            </a:r>
            <a:endParaRPr sz="2000">
              <a:solidFill>
                <a:srgbClr val="0091EA"/>
              </a:solidFill>
              <a:latin typeface="Roboto Slab"/>
              <a:ea typeface="Roboto Slab"/>
              <a:cs typeface="Roboto Slab"/>
              <a:sym typeface="Roboto Slab"/>
            </a:endParaRPr>
          </a:p>
        </p:txBody>
      </p:sp>
      <p:pic>
        <p:nvPicPr>
          <p:cNvPr id="105" name="Google Shape;105;p17"/>
          <p:cNvPicPr preferRelativeResize="0"/>
          <p:nvPr/>
        </p:nvPicPr>
        <p:blipFill>
          <a:blip r:embed="rId3">
            <a:alphaModFix/>
          </a:blip>
          <a:stretch>
            <a:fillRect/>
          </a:stretch>
        </p:blipFill>
        <p:spPr>
          <a:xfrm>
            <a:off x="27107" y="36850"/>
            <a:ext cx="202900" cy="208675"/>
          </a:xfrm>
          <a:prstGeom prst="rect">
            <a:avLst/>
          </a:prstGeom>
          <a:noFill/>
          <a:ln>
            <a:noFill/>
          </a:ln>
        </p:spPr>
      </p:pic>
      <p:pic>
        <p:nvPicPr>
          <p:cNvPr id="106" name="Google Shape;106;p17"/>
          <p:cNvPicPr preferRelativeResize="0"/>
          <p:nvPr/>
        </p:nvPicPr>
        <p:blipFill rotWithShape="1">
          <a:blip r:embed="rId4">
            <a:alphaModFix/>
          </a:blip>
          <a:srcRect r="5767"/>
          <a:stretch/>
        </p:blipFill>
        <p:spPr>
          <a:xfrm>
            <a:off x="1587588" y="1331924"/>
            <a:ext cx="5968825" cy="2582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p:nvPr/>
        </p:nvSpPr>
        <p:spPr>
          <a:xfrm>
            <a:off x="403875" y="120623"/>
            <a:ext cx="3459300" cy="4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0091EA"/>
                </a:solidFill>
                <a:latin typeface="Roboto Slab"/>
                <a:ea typeface="Roboto Slab"/>
                <a:cs typeface="Roboto Slab"/>
                <a:sym typeface="Roboto Slab"/>
              </a:rPr>
              <a:t>System Schematics</a:t>
            </a:r>
            <a:endParaRPr sz="2000">
              <a:solidFill>
                <a:srgbClr val="0091EA"/>
              </a:solidFill>
              <a:latin typeface="Roboto Slab"/>
              <a:ea typeface="Roboto Slab"/>
              <a:cs typeface="Roboto Slab"/>
              <a:sym typeface="Roboto Slab"/>
            </a:endParaRPr>
          </a:p>
        </p:txBody>
      </p:sp>
      <p:pic>
        <p:nvPicPr>
          <p:cNvPr id="112" name="Google Shape;112;p18"/>
          <p:cNvPicPr preferRelativeResize="0"/>
          <p:nvPr/>
        </p:nvPicPr>
        <p:blipFill>
          <a:blip r:embed="rId3">
            <a:alphaModFix/>
          </a:blip>
          <a:stretch>
            <a:fillRect/>
          </a:stretch>
        </p:blipFill>
        <p:spPr>
          <a:xfrm>
            <a:off x="27107" y="36850"/>
            <a:ext cx="202900" cy="208675"/>
          </a:xfrm>
          <a:prstGeom prst="rect">
            <a:avLst/>
          </a:prstGeom>
          <a:noFill/>
          <a:ln>
            <a:noFill/>
          </a:ln>
        </p:spPr>
      </p:pic>
      <p:pic>
        <p:nvPicPr>
          <p:cNvPr id="113" name="Google Shape;113;p18"/>
          <p:cNvPicPr preferRelativeResize="0"/>
          <p:nvPr/>
        </p:nvPicPr>
        <p:blipFill rotWithShape="1">
          <a:blip r:embed="rId4">
            <a:alphaModFix/>
          </a:blip>
          <a:srcRect l="15225" t="6606" r="6533" b="8905"/>
          <a:stretch/>
        </p:blipFill>
        <p:spPr>
          <a:xfrm>
            <a:off x="2229150" y="748750"/>
            <a:ext cx="4685676" cy="3906975"/>
          </a:xfrm>
          <a:prstGeom prst="rect">
            <a:avLst/>
          </a:prstGeom>
          <a:noFill/>
          <a:ln w="12700" cap="flat" cmpd="sng">
            <a:solidFill>
              <a:srgbClr val="000000"/>
            </a:solidFill>
            <a:prstDash val="solid"/>
            <a:miter lim="8000"/>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title"/>
          </p:nvPr>
        </p:nvSpPr>
        <p:spPr>
          <a:xfrm>
            <a:off x="398325" y="164200"/>
            <a:ext cx="28953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Flow Diagram</a:t>
            </a:r>
            <a:endParaRPr/>
          </a:p>
        </p:txBody>
      </p:sp>
      <p:sp>
        <p:nvSpPr>
          <p:cNvPr id="119" name="Google Shape;119;p1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120" name="Google Shape;120;p19"/>
          <p:cNvPicPr preferRelativeResize="0"/>
          <p:nvPr/>
        </p:nvPicPr>
        <p:blipFill>
          <a:blip r:embed="rId3">
            <a:alphaModFix/>
          </a:blip>
          <a:stretch>
            <a:fillRect/>
          </a:stretch>
        </p:blipFill>
        <p:spPr>
          <a:xfrm>
            <a:off x="27107" y="36850"/>
            <a:ext cx="202900" cy="208675"/>
          </a:xfrm>
          <a:prstGeom prst="rect">
            <a:avLst/>
          </a:prstGeom>
          <a:noFill/>
          <a:ln>
            <a:noFill/>
          </a:ln>
        </p:spPr>
      </p:pic>
      <p:pic>
        <p:nvPicPr>
          <p:cNvPr id="121" name="Google Shape;121;p19"/>
          <p:cNvPicPr preferRelativeResize="0"/>
          <p:nvPr/>
        </p:nvPicPr>
        <p:blipFill>
          <a:blip r:embed="rId4">
            <a:alphaModFix/>
          </a:blip>
          <a:stretch>
            <a:fillRect/>
          </a:stretch>
        </p:blipFill>
        <p:spPr>
          <a:xfrm>
            <a:off x="2658736" y="575475"/>
            <a:ext cx="3826525" cy="3992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5"/>
        <p:cNvGrpSpPr/>
        <p:nvPr/>
      </p:nvGrpSpPr>
      <p:grpSpPr>
        <a:xfrm>
          <a:off x="0" y="0"/>
          <a:ext cx="0" cy="0"/>
          <a:chOff x="0" y="0"/>
          <a:chExt cx="0" cy="0"/>
        </a:xfrm>
      </p:grpSpPr>
      <p:sp>
        <p:nvSpPr>
          <p:cNvPr id="126" name="Google Shape;126;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127" name="Google Shape;127;p20"/>
          <p:cNvPicPr preferRelativeResize="0"/>
          <p:nvPr/>
        </p:nvPicPr>
        <p:blipFill>
          <a:blip r:embed="rId3">
            <a:alphaModFix/>
          </a:blip>
          <a:stretch>
            <a:fillRect/>
          </a:stretch>
        </p:blipFill>
        <p:spPr>
          <a:xfrm>
            <a:off x="1978800" y="460400"/>
            <a:ext cx="1314675" cy="4618851"/>
          </a:xfrm>
          <a:prstGeom prst="rect">
            <a:avLst/>
          </a:prstGeom>
          <a:noFill/>
          <a:ln>
            <a:noFill/>
          </a:ln>
        </p:spPr>
      </p:pic>
      <p:sp>
        <p:nvSpPr>
          <p:cNvPr id="128" name="Google Shape;128;p20"/>
          <p:cNvSpPr txBox="1">
            <a:spLocks noGrp="1"/>
          </p:cNvSpPr>
          <p:nvPr>
            <p:ph type="title"/>
          </p:nvPr>
        </p:nvSpPr>
        <p:spPr>
          <a:xfrm>
            <a:off x="66275" y="36855"/>
            <a:ext cx="38304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Software Design Flow Charts</a:t>
            </a:r>
            <a:endParaRPr/>
          </a:p>
        </p:txBody>
      </p:sp>
      <p:pic>
        <p:nvPicPr>
          <p:cNvPr id="129" name="Google Shape;129;p20"/>
          <p:cNvPicPr preferRelativeResize="0"/>
          <p:nvPr/>
        </p:nvPicPr>
        <p:blipFill>
          <a:blip r:embed="rId4">
            <a:alphaModFix/>
          </a:blip>
          <a:stretch>
            <a:fillRect/>
          </a:stretch>
        </p:blipFill>
        <p:spPr>
          <a:xfrm>
            <a:off x="8911332" y="36850"/>
            <a:ext cx="202900" cy="208675"/>
          </a:xfrm>
          <a:prstGeom prst="rect">
            <a:avLst/>
          </a:prstGeom>
          <a:noFill/>
          <a:ln>
            <a:noFill/>
          </a:ln>
        </p:spPr>
      </p:pic>
      <p:pic>
        <p:nvPicPr>
          <p:cNvPr id="130" name="Google Shape;130;p20"/>
          <p:cNvPicPr preferRelativeResize="0"/>
          <p:nvPr/>
        </p:nvPicPr>
        <p:blipFill>
          <a:blip r:embed="rId5">
            <a:alphaModFix/>
          </a:blip>
          <a:stretch>
            <a:fillRect/>
          </a:stretch>
        </p:blipFill>
        <p:spPr>
          <a:xfrm>
            <a:off x="5384125" y="1104400"/>
            <a:ext cx="1493525" cy="3330825"/>
          </a:xfrm>
          <a:prstGeom prst="rect">
            <a:avLst/>
          </a:prstGeom>
          <a:noFill/>
          <a:ln>
            <a:noFill/>
          </a:ln>
        </p:spPr>
      </p:pic>
    </p:spTree>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296</Words>
  <Application>Microsoft Macintosh PowerPoint</Application>
  <PresentationFormat>On-screen Show (16:9)</PresentationFormat>
  <Paragraphs>58</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Anaheim</vt:lpstr>
      <vt:lpstr>Arial</vt:lpstr>
      <vt:lpstr>Source Sans Pro</vt:lpstr>
      <vt:lpstr>Roboto</vt:lpstr>
      <vt:lpstr>Roboto Slab</vt:lpstr>
      <vt:lpstr>Cordelia template</vt:lpstr>
      <vt:lpstr>PowerPoint Presentation</vt:lpstr>
      <vt:lpstr>1. Introduction</vt:lpstr>
      <vt:lpstr>Need</vt:lpstr>
      <vt:lpstr>Objective</vt:lpstr>
      <vt:lpstr>2. System Design</vt:lpstr>
      <vt:lpstr>PowerPoint Presentation</vt:lpstr>
      <vt:lpstr>PowerPoint Presentation</vt:lpstr>
      <vt:lpstr>Data Flow Diagram</vt:lpstr>
      <vt:lpstr>Software Design Flow Charts</vt:lpstr>
      <vt:lpstr>3. Results</vt:lpstr>
      <vt:lpstr>Our Working Prototype</vt:lpstr>
      <vt:lpstr>Video Demonstration</vt:lpstr>
      <vt:lpstr>4. Conclusion</vt:lpstr>
      <vt:lpstr>Conclusion</vt:lpstr>
      <vt:lpstr>Recommendations for Future Work</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UserB1199</cp:lastModifiedBy>
  <cp:revision>1</cp:revision>
  <dcterms:modified xsi:type="dcterms:W3CDTF">2020-03-27T18:49:41Z</dcterms:modified>
</cp:coreProperties>
</file>